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sldIdLst>
    <p:sldId id="256" r:id="rId2"/>
    <p:sldId id="257" r:id="rId3"/>
    <p:sldId id="258" r:id="rId4"/>
    <p:sldId id="259" r:id="rId5"/>
    <p:sldId id="260" r:id="rId6"/>
    <p:sldId id="267" r:id="rId7"/>
    <p:sldId id="261" r:id="rId8"/>
    <p:sldId id="266" r:id="rId9"/>
    <p:sldId id="262" r:id="rId10"/>
    <p:sldId id="263" r:id="rId11"/>
    <p:sldId id="264" r:id="rId12"/>
    <p:sldId id="268" r:id="rId13"/>
    <p:sldId id="269"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A9C20E-C2FF-491F-A593-BEC1410BA393}"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09B1A-2514-4264-96AC-12F648EFF8D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0359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A9C20E-C2FF-491F-A593-BEC1410BA393}"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867012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A9C20E-C2FF-491F-A593-BEC1410BA393}"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3055772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A9C20E-C2FF-491F-A593-BEC1410BA393}"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2547261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A9C20E-C2FF-491F-A593-BEC1410BA393}"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09B1A-2514-4264-96AC-12F648EFF8D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8116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A9C20E-C2FF-491F-A593-BEC1410BA393}"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2275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A9C20E-C2FF-491F-A593-BEC1410BA393}"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4247511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A9C20E-C2FF-491F-A593-BEC1410BA393}"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344136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A9C20E-C2FF-491F-A593-BEC1410BA393}" type="datetimeFigureOut">
              <a:rPr lang="en-US" smtClean="0"/>
              <a:t>11/13/2025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2385900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8A9C20E-C2FF-491F-A593-BEC1410BA393}" type="datetimeFigureOut">
              <a:rPr lang="en-US" smtClean="0"/>
              <a:t>11/13/2025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AB09B1A-2514-4264-96AC-12F648EFF8D5}" type="slidenum">
              <a:rPr lang="en-US" smtClean="0"/>
              <a:t>‹#›</a:t>
            </a:fld>
            <a:endParaRPr lang="en-US"/>
          </a:p>
        </p:txBody>
      </p:sp>
    </p:spTree>
    <p:extLst>
      <p:ext uri="{BB962C8B-B14F-4D97-AF65-F5344CB8AC3E}">
        <p14:creationId xmlns:p14="http://schemas.microsoft.com/office/powerpoint/2010/main" val="132999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8A9C20E-C2FF-491F-A593-BEC1410BA393}"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09B1A-2514-4264-96AC-12F648EFF8D5}" type="slidenum">
              <a:rPr lang="en-US" smtClean="0"/>
              <a:t>‹#›</a:t>
            </a:fld>
            <a:endParaRPr lang="en-US"/>
          </a:p>
        </p:txBody>
      </p:sp>
    </p:spTree>
    <p:extLst>
      <p:ext uri="{BB962C8B-B14F-4D97-AF65-F5344CB8AC3E}">
        <p14:creationId xmlns:p14="http://schemas.microsoft.com/office/powerpoint/2010/main" val="3775655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8A9C20E-C2FF-491F-A593-BEC1410BA393}" type="datetimeFigureOut">
              <a:rPr lang="en-US" smtClean="0"/>
              <a:t>11/13/2025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AB09B1A-2514-4264-96AC-12F648EFF8D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0955472"/>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MANAGEMENT OF REFRACTORY ASCITES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7717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US" sz="2400" b="1" dirty="0" smtClean="0"/>
              <a:t>Peritoneal Urinary drainage</a:t>
            </a:r>
          </a:p>
          <a:p>
            <a:pPr lvl="8">
              <a:buFont typeface="Wingdings" panose="05000000000000000000" pitchFamily="2" charset="2"/>
              <a:buChar char="§"/>
            </a:pPr>
            <a:r>
              <a:rPr lang="en-US" sz="2400" dirty="0" smtClean="0"/>
              <a:t>The automated low flow ascites pump (</a:t>
            </a:r>
            <a:r>
              <a:rPr lang="en-US" sz="2400" dirty="0" err="1" smtClean="0"/>
              <a:t>alphapump</a:t>
            </a:r>
            <a:r>
              <a:rPr lang="en-US" sz="2400" dirty="0" smtClean="0"/>
              <a:t>) is a subcutaneously implanted battery operated device that pumps ascetic fluid from the peritoneal cavity to the urinary bladder enabling a continuous low volume paracentesis. </a:t>
            </a:r>
          </a:p>
          <a:p>
            <a:pPr lvl="8">
              <a:buFont typeface="Wingdings" panose="05000000000000000000" pitchFamily="2" charset="2"/>
              <a:buChar char="§"/>
            </a:pPr>
            <a:r>
              <a:rPr lang="en-US" sz="2400" dirty="0" smtClean="0"/>
              <a:t>The daily amount of ascetic fluid to be removed is adjusted based on the patients requirements which is controlled by a wireless programming system. </a:t>
            </a:r>
          </a:p>
          <a:p>
            <a:pPr lvl="8">
              <a:buFont typeface="Wingdings" panose="05000000000000000000" pitchFamily="2" charset="2"/>
              <a:buChar char="§"/>
            </a:pPr>
            <a:r>
              <a:rPr lang="en-US" sz="2400" dirty="0" smtClean="0"/>
              <a:t>It is activated every 10 to 15 minutes and moves 3-30mls of ascetic fluid into the bladder in each cycle. </a:t>
            </a:r>
          </a:p>
          <a:p>
            <a:pPr lvl="8">
              <a:buFont typeface="Wingdings" panose="05000000000000000000" pitchFamily="2" charset="2"/>
              <a:buChar char="§"/>
            </a:pPr>
            <a:r>
              <a:rPr lang="en-US" sz="2400" dirty="0" smtClean="0"/>
              <a:t>Only done in Japan so far – no documented studies for this EASL, AASLD guidelines 		</a:t>
            </a:r>
          </a:p>
          <a:p>
            <a:endParaRPr lang="en-US" dirty="0"/>
          </a:p>
        </p:txBody>
      </p:sp>
    </p:spTree>
    <p:extLst>
      <p:ext uri="{BB962C8B-B14F-4D97-AF65-F5344CB8AC3E}">
        <p14:creationId xmlns:p14="http://schemas.microsoft.com/office/powerpoint/2010/main" val="3770621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 </a:t>
            </a:r>
            <a:r>
              <a:rPr lang="en-US" dirty="0" err="1" smtClean="0"/>
              <a:t>Transjugular</a:t>
            </a:r>
            <a:r>
              <a:rPr lang="en-US" dirty="0" smtClean="0"/>
              <a:t> intrahepatic portosystemic shunt</a:t>
            </a:r>
          </a:p>
          <a:p>
            <a:pPr lvl="8">
              <a:buFont typeface="Wingdings" panose="05000000000000000000" pitchFamily="2" charset="2"/>
              <a:buChar char="§"/>
            </a:pPr>
            <a:r>
              <a:rPr lang="en-US" sz="2000" dirty="0"/>
              <a:t>TIPS decompresses the portal system like a side-to-side </a:t>
            </a:r>
            <a:r>
              <a:rPr lang="en-US" sz="2000" dirty="0" err="1"/>
              <a:t>portocaval</a:t>
            </a:r>
            <a:r>
              <a:rPr lang="en-US" sz="2000" dirty="0"/>
              <a:t> shunt inserted between the high pressure portal venous area and the low pressure hepatic venous </a:t>
            </a:r>
            <a:r>
              <a:rPr lang="en-US" sz="2000" dirty="0" smtClean="0"/>
              <a:t>area.</a:t>
            </a:r>
          </a:p>
          <a:p>
            <a:pPr lvl="8">
              <a:buFont typeface="Wingdings" panose="05000000000000000000" pitchFamily="2" charset="2"/>
              <a:buChar char="§"/>
            </a:pPr>
            <a:r>
              <a:rPr lang="en-US" sz="2000" dirty="0"/>
              <a:t>In the short-term, TIPS induces an increase in cardiac output, right atrial pressure, and pulmonary artery pressure leading to a secondary reduction in systemic vascular resistance and effective arterial blood </a:t>
            </a:r>
            <a:r>
              <a:rPr lang="en-US" sz="2000" dirty="0" smtClean="0"/>
              <a:t>volume.</a:t>
            </a:r>
          </a:p>
          <a:p>
            <a:pPr lvl="8">
              <a:buFont typeface="Wingdings" panose="05000000000000000000" pitchFamily="2" charset="2"/>
              <a:buChar char="§"/>
            </a:pPr>
            <a:r>
              <a:rPr lang="en-US" sz="2000" dirty="0" smtClean="0"/>
              <a:t>It increases </a:t>
            </a:r>
            <a:r>
              <a:rPr lang="en-US" sz="2000" dirty="0"/>
              <a:t>urinary sodium excretion and glomerular filtration </a:t>
            </a:r>
            <a:r>
              <a:rPr lang="en-US" sz="2000" dirty="0" smtClean="0"/>
              <a:t>rate. </a:t>
            </a:r>
          </a:p>
          <a:p>
            <a:pPr lvl="8">
              <a:buFont typeface="Wingdings" panose="05000000000000000000" pitchFamily="2" charset="2"/>
              <a:buChar char="§"/>
            </a:pPr>
            <a:r>
              <a:rPr lang="en-US" sz="2000" dirty="0"/>
              <a:t>TIPS may have beneficial effects on nitrogen balance and body </a:t>
            </a:r>
            <a:r>
              <a:rPr lang="en-US" sz="2000" dirty="0" smtClean="0"/>
              <a:t>weight.</a:t>
            </a:r>
          </a:p>
          <a:p>
            <a:pPr lvl="8">
              <a:buFont typeface="Wingdings" panose="05000000000000000000" pitchFamily="2" charset="2"/>
              <a:buChar char="§"/>
            </a:pPr>
            <a:r>
              <a:rPr lang="en-US" sz="2000" dirty="0" smtClean="0"/>
              <a:t>TIPS </a:t>
            </a:r>
            <a:r>
              <a:rPr lang="en-US" sz="2000" dirty="0"/>
              <a:t>also improves quality of life, but in randomized studies the degree of improvement is similar to that observed in patients treated with repeated LVP and </a:t>
            </a:r>
            <a:r>
              <a:rPr lang="en-US" sz="2000" dirty="0" smtClean="0"/>
              <a:t>albumin.</a:t>
            </a:r>
            <a:endParaRPr lang="en-US" sz="2000" dirty="0"/>
          </a:p>
        </p:txBody>
      </p:sp>
    </p:spTree>
    <p:extLst>
      <p:ext uri="{BB962C8B-B14F-4D97-AF65-F5344CB8AC3E}">
        <p14:creationId xmlns:p14="http://schemas.microsoft.com/office/powerpoint/2010/main" val="2275476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800" dirty="0" smtClean="0"/>
              <a:t> </a:t>
            </a:r>
            <a:r>
              <a:rPr lang="en-US" sz="2800" b="1" dirty="0" smtClean="0"/>
              <a:t>Absolute Contraindications to TIPS</a:t>
            </a:r>
          </a:p>
          <a:p>
            <a:pPr lvl="2">
              <a:buFont typeface="Wingdings" panose="05000000000000000000" pitchFamily="2" charset="2"/>
              <a:buChar char="§"/>
            </a:pPr>
            <a:r>
              <a:rPr lang="en-US" sz="2800" dirty="0" smtClean="0"/>
              <a:t>Congestive </a:t>
            </a:r>
            <a:r>
              <a:rPr lang="en-US" sz="2800" dirty="0"/>
              <a:t>cardiac failure</a:t>
            </a:r>
          </a:p>
          <a:p>
            <a:pPr lvl="2">
              <a:buFont typeface="Wingdings" panose="05000000000000000000" pitchFamily="2" charset="2"/>
              <a:buChar char="§"/>
            </a:pPr>
            <a:r>
              <a:rPr lang="en-US" sz="2800" dirty="0"/>
              <a:t>Tricuspid regurgitation</a:t>
            </a:r>
          </a:p>
          <a:p>
            <a:pPr lvl="2">
              <a:buFont typeface="Wingdings" panose="05000000000000000000" pitchFamily="2" charset="2"/>
              <a:buChar char="§"/>
            </a:pPr>
            <a:r>
              <a:rPr lang="en-US" sz="2800" dirty="0"/>
              <a:t>Advanced liver failure </a:t>
            </a:r>
          </a:p>
          <a:p>
            <a:pPr lvl="2">
              <a:buFont typeface="Wingdings" panose="05000000000000000000" pitchFamily="2" charset="2"/>
              <a:buChar char="§"/>
            </a:pPr>
            <a:r>
              <a:rPr lang="en-US" sz="2800" dirty="0"/>
              <a:t>Severe pulmonary </a:t>
            </a:r>
            <a:r>
              <a:rPr lang="en-US" sz="2800" dirty="0" smtClean="0"/>
              <a:t>hypertension</a:t>
            </a:r>
            <a:endParaRPr lang="en-US" sz="2800" b="1" dirty="0"/>
          </a:p>
          <a:p>
            <a:pPr lvl="2">
              <a:buFont typeface="Wingdings" panose="05000000000000000000" pitchFamily="2" charset="2"/>
              <a:buChar char="§"/>
            </a:pPr>
            <a:endParaRPr lang="en-US" sz="2800" b="1" dirty="0"/>
          </a:p>
          <a:p>
            <a:pPr>
              <a:buFont typeface="Wingdings" panose="05000000000000000000" pitchFamily="2" charset="2"/>
              <a:buChar char="v"/>
            </a:pPr>
            <a:endParaRPr lang="en-US" sz="2800" b="1" dirty="0" smtClean="0"/>
          </a:p>
          <a:p>
            <a:pPr marL="384048" lvl="2" indent="0">
              <a:buNone/>
            </a:pPr>
            <a:endParaRPr lang="en-US" sz="2800" dirty="0"/>
          </a:p>
          <a:p>
            <a:pPr marL="384048" lvl="2" indent="0">
              <a:buNone/>
            </a:pPr>
            <a:endParaRPr lang="en-US" sz="2800" dirty="0"/>
          </a:p>
        </p:txBody>
      </p:sp>
    </p:spTree>
    <p:extLst>
      <p:ext uri="{BB962C8B-B14F-4D97-AF65-F5344CB8AC3E}">
        <p14:creationId xmlns:p14="http://schemas.microsoft.com/office/powerpoint/2010/main" val="3175694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97280" y="1947334"/>
            <a:ext cx="10058400" cy="4023360"/>
          </a:xfrm>
        </p:spPr>
        <p:txBody>
          <a:bodyPr>
            <a:normAutofit/>
          </a:bodyPr>
          <a:lstStyle/>
          <a:p>
            <a:pPr>
              <a:buFont typeface="Wingdings" panose="05000000000000000000" pitchFamily="2" charset="2"/>
              <a:buChar char="v"/>
            </a:pPr>
            <a:r>
              <a:rPr lang="en-US" sz="2800" dirty="0"/>
              <a:t>Relative contraindications </a:t>
            </a:r>
          </a:p>
          <a:p>
            <a:pPr lvl="6">
              <a:buFont typeface="Wingdings" panose="05000000000000000000" pitchFamily="2" charset="2"/>
              <a:buChar char="§"/>
            </a:pPr>
            <a:r>
              <a:rPr lang="en-US" sz="2800" dirty="0"/>
              <a:t>Portal venous obstruction</a:t>
            </a:r>
          </a:p>
          <a:p>
            <a:pPr lvl="6">
              <a:buFont typeface="Wingdings" panose="05000000000000000000" pitchFamily="2" charset="2"/>
              <a:buChar char="§"/>
            </a:pPr>
            <a:r>
              <a:rPr lang="en-US" sz="2800" dirty="0"/>
              <a:t>Large hepatic tumors</a:t>
            </a:r>
          </a:p>
          <a:p>
            <a:pPr lvl="6">
              <a:buFont typeface="Wingdings" panose="05000000000000000000" pitchFamily="2" charset="2"/>
              <a:buChar char="§"/>
            </a:pPr>
            <a:r>
              <a:rPr lang="en-US" sz="2800" dirty="0"/>
              <a:t>Severe coagulopathy</a:t>
            </a:r>
          </a:p>
          <a:p>
            <a:pPr lvl="6">
              <a:buFont typeface="Wingdings" panose="05000000000000000000" pitchFamily="2" charset="2"/>
              <a:buChar char="§"/>
            </a:pPr>
            <a:r>
              <a:rPr lang="en-US" sz="2800" dirty="0"/>
              <a:t>Recurrent persistent hepatic encephalopathy</a:t>
            </a:r>
          </a:p>
          <a:p>
            <a:pPr lvl="6">
              <a:buFont typeface="Wingdings" panose="05000000000000000000" pitchFamily="2" charset="2"/>
              <a:buChar char="§"/>
            </a:pPr>
            <a:r>
              <a:rPr lang="en-US" sz="2800" dirty="0"/>
              <a:t>Concomitant sepsis</a:t>
            </a:r>
          </a:p>
          <a:p>
            <a:pPr lvl="6">
              <a:buFont typeface="Wingdings" panose="05000000000000000000" pitchFamily="2" charset="2"/>
              <a:buChar char="§"/>
            </a:pPr>
            <a:r>
              <a:rPr lang="en-US" sz="2800" dirty="0"/>
              <a:t>Progressive renal failure</a:t>
            </a:r>
          </a:p>
          <a:p>
            <a:pPr>
              <a:buFont typeface="Wingdings" panose="05000000000000000000" pitchFamily="2" charset="2"/>
              <a:buChar char="v"/>
            </a:pPr>
            <a:endParaRPr lang="en-US" sz="2800" dirty="0"/>
          </a:p>
        </p:txBody>
      </p:sp>
    </p:spTree>
    <p:extLst>
      <p:ext uri="{BB962C8B-B14F-4D97-AF65-F5344CB8AC3E}">
        <p14:creationId xmlns:p14="http://schemas.microsoft.com/office/powerpoint/2010/main" val="19551480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2032000" y="286603"/>
            <a:ext cx="7759700" cy="5571272"/>
          </a:xfrm>
          <a:prstGeom prst="rect">
            <a:avLst/>
          </a:prstGeom>
        </p:spPr>
      </p:pic>
    </p:spTree>
    <p:extLst>
      <p:ext uri="{BB962C8B-B14F-4D97-AF65-F5344CB8AC3E}">
        <p14:creationId xmlns:p14="http://schemas.microsoft.com/office/powerpoint/2010/main" val="31911360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medical therapy</a:t>
            </a:r>
            <a:endParaRPr lang="en-US" dirty="0"/>
          </a:p>
        </p:txBody>
      </p:sp>
      <p:sp>
        <p:nvSpPr>
          <p:cNvPr id="3" name="Content Placeholder 2"/>
          <p:cNvSpPr>
            <a:spLocks noGrp="1"/>
          </p:cNvSpPr>
          <p:nvPr>
            <p:ph idx="1"/>
          </p:nvPr>
        </p:nvSpPr>
        <p:spPr/>
        <p:txBody>
          <a:bodyPr>
            <a:normAutofit fontScale="25000" lnSpcReduction="20000"/>
          </a:bodyPr>
          <a:lstStyle/>
          <a:p>
            <a:pPr>
              <a:buFont typeface="Wingdings" panose="05000000000000000000" pitchFamily="2" charset="2"/>
              <a:buChar char="v"/>
            </a:pPr>
            <a:r>
              <a:rPr lang="en-US" sz="7200" dirty="0" err="1" smtClean="0"/>
              <a:t>Midodrine</a:t>
            </a:r>
            <a:r>
              <a:rPr lang="en-US" sz="7200" dirty="0" smtClean="0"/>
              <a:t> </a:t>
            </a:r>
          </a:p>
          <a:p>
            <a:pPr lvl="6">
              <a:buFont typeface="Wingdings" panose="05000000000000000000" pitchFamily="2" charset="2"/>
              <a:buChar char="§"/>
            </a:pPr>
            <a:r>
              <a:rPr lang="en-US" sz="7200" dirty="0"/>
              <a:t>This is a potent peripherally acting alpha adrenergic receptor agonist that increases the effective arterial blood volume by splanchnic vasoconstriction and improves renal perfusion and </a:t>
            </a:r>
            <a:r>
              <a:rPr lang="en-US" sz="7200" dirty="0" err="1"/>
              <a:t>gfr</a:t>
            </a:r>
            <a:r>
              <a:rPr lang="en-US" sz="7200" dirty="0"/>
              <a:t>. </a:t>
            </a:r>
          </a:p>
          <a:p>
            <a:pPr lvl="6">
              <a:buFont typeface="Wingdings" panose="05000000000000000000" pitchFamily="2" charset="2"/>
              <a:buChar char="§"/>
            </a:pPr>
            <a:r>
              <a:rPr lang="en-US" sz="7200" dirty="0"/>
              <a:t>This has shown to prolong survival study done in Japan. </a:t>
            </a:r>
          </a:p>
          <a:p>
            <a:pPr>
              <a:buFont typeface="Wingdings" panose="05000000000000000000" pitchFamily="2" charset="2"/>
              <a:buChar char="v"/>
            </a:pPr>
            <a:r>
              <a:rPr lang="en-US" sz="7200" dirty="0" smtClean="0"/>
              <a:t>Clonidine </a:t>
            </a:r>
          </a:p>
          <a:p>
            <a:pPr lvl="6">
              <a:buFont typeface="Wingdings" panose="05000000000000000000" pitchFamily="2" charset="2"/>
              <a:buChar char="§"/>
            </a:pPr>
            <a:r>
              <a:rPr lang="en-US" sz="7200" dirty="0" smtClean="0"/>
              <a:t>This is an alpha 2 adrenergic receptor agonist, it exhibits </a:t>
            </a:r>
            <a:r>
              <a:rPr lang="en-US" sz="7200" dirty="0" err="1" smtClean="0"/>
              <a:t>sympathoinhibitory</a:t>
            </a:r>
            <a:r>
              <a:rPr lang="en-US" sz="7200" dirty="0" smtClean="0"/>
              <a:t> effects and augments the function of spironolactone on ascites. </a:t>
            </a:r>
          </a:p>
          <a:p>
            <a:pPr>
              <a:buFont typeface="Wingdings" panose="05000000000000000000" pitchFamily="2" charset="2"/>
              <a:buChar char="v"/>
            </a:pPr>
            <a:r>
              <a:rPr lang="en-US" sz="7200" dirty="0" smtClean="0"/>
              <a:t>V1 receptor agonist – </a:t>
            </a:r>
            <a:r>
              <a:rPr lang="en-US" sz="7200" dirty="0" err="1" smtClean="0"/>
              <a:t>terlipressin</a:t>
            </a:r>
            <a:r>
              <a:rPr lang="en-US" sz="7200" dirty="0" smtClean="0"/>
              <a:t> improves renal function and induces </a:t>
            </a:r>
            <a:r>
              <a:rPr lang="en-US" sz="7200" dirty="0" err="1" smtClean="0"/>
              <a:t>natriuresis</a:t>
            </a:r>
            <a:r>
              <a:rPr lang="en-US" sz="7200" dirty="0" smtClean="0"/>
              <a:t> in patients with liver cirrhosis and refractory ascites. It increases water excretion.</a:t>
            </a:r>
          </a:p>
          <a:p>
            <a:pPr>
              <a:buFont typeface="Wingdings" panose="05000000000000000000" pitchFamily="2" charset="2"/>
              <a:buChar char="v"/>
            </a:pPr>
            <a:r>
              <a:rPr lang="en-US" sz="7200" dirty="0" smtClean="0"/>
              <a:t>V2 receptor antagonists – </a:t>
            </a:r>
            <a:r>
              <a:rPr lang="en-US" sz="7200" dirty="0" err="1"/>
              <a:t>T</a:t>
            </a:r>
            <a:r>
              <a:rPr lang="en-US" sz="7200" dirty="0" err="1" smtClean="0"/>
              <a:t>olvaptan,Satavaptan</a:t>
            </a:r>
            <a:r>
              <a:rPr lang="en-US" sz="7200" dirty="0" smtClean="0"/>
              <a:t> </a:t>
            </a:r>
          </a:p>
          <a:p>
            <a:pPr lvl="6">
              <a:buFont typeface="Wingdings" panose="05000000000000000000" pitchFamily="2" charset="2"/>
              <a:buChar char="§"/>
            </a:pPr>
            <a:r>
              <a:rPr lang="en-US" sz="7200" dirty="0"/>
              <a:t>In two phase-2 studies the administration of a </a:t>
            </a:r>
            <a:r>
              <a:rPr lang="en-US" sz="7200" dirty="0" err="1"/>
              <a:t>vaptan</a:t>
            </a:r>
            <a:r>
              <a:rPr lang="en-US" sz="7200" dirty="0"/>
              <a:t>, </a:t>
            </a:r>
            <a:r>
              <a:rPr lang="en-US" sz="7200" dirty="0" err="1"/>
              <a:t>satavaptan</a:t>
            </a:r>
            <a:r>
              <a:rPr lang="en-US" sz="7200" dirty="0"/>
              <a:t>, in combination with fixed doses of diuretics, in addition to improving serum sodium levels was associated with weight loss, suggesting an effect of the drug on ascites and/or </a:t>
            </a:r>
            <a:r>
              <a:rPr lang="en-US" sz="7200" dirty="0" smtClean="0"/>
              <a:t>edema</a:t>
            </a:r>
          </a:p>
          <a:p>
            <a:pPr lvl="6">
              <a:buFont typeface="Wingdings" panose="05000000000000000000" pitchFamily="2" charset="2"/>
              <a:buChar char="§"/>
            </a:pPr>
            <a:r>
              <a:rPr lang="en-US" sz="7200" dirty="0"/>
              <a:t>Unfortunately, however, phase-3 randomized, placebo-controlled studies failed to demonstrate a significant beneficial effect of </a:t>
            </a:r>
            <a:r>
              <a:rPr lang="en-US" sz="7200" dirty="0" err="1"/>
              <a:t>satavaptan</a:t>
            </a:r>
            <a:r>
              <a:rPr lang="en-US" sz="7200" dirty="0"/>
              <a:t> in combination with diuretics in the control of ascites and treatment was associated with an increased morbidity and mortality, the causes of which are unclear </a:t>
            </a:r>
            <a:endParaRPr lang="en-US" sz="7200" dirty="0" smtClean="0"/>
          </a:p>
          <a:p>
            <a:pPr lvl="6">
              <a:buFont typeface="Wingdings" panose="05000000000000000000" pitchFamily="2" charset="2"/>
              <a:buChar char="§"/>
            </a:pPr>
            <a:endParaRPr lang="en-US" dirty="0" smtClean="0"/>
          </a:p>
          <a:p>
            <a:pPr lvl="6">
              <a:buFont typeface="Wingdings" panose="05000000000000000000" pitchFamily="2" charset="2"/>
              <a:buChar char="§"/>
            </a:pPr>
            <a:endParaRPr lang="en-US" dirty="0"/>
          </a:p>
          <a:p>
            <a:pPr lvl="6">
              <a:buFont typeface="Wingdings" panose="05000000000000000000" pitchFamily="2" charset="2"/>
              <a:buChar char="§"/>
            </a:pPr>
            <a:endParaRPr lang="en-US" dirty="0" smtClean="0"/>
          </a:p>
          <a:p>
            <a:pPr lvl="6">
              <a:buFont typeface="Wingdings" panose="05000000000000000000" pitchFamily="2" charset="2"/>
              <a:buChar char="§"/>
            </a:pPr>
            <a:endParaRPr lang="en-US" dirty="0"/>
          </a:p>
          <a:p>
            <a:pPr lvl="6">
              <a:buFont typeface="Wingdings" panose="05000000000000000000" pitchFamily="2" charset="2"/>
              <a:buChar char="§"/>
            </a:pPr>
            <a:endParaRPr lang="en-US" dirty="0" smtClean="0"/>
          </a:p>
        </p:txBody>
      </p:sp>
    </p:spTree>
    <p:extLst>
      <p:ext uri="{BB962C8B-B14F-4D97-AF65-F5344CB8AC3E}">
        <p14:creationId xmlns:p14="http://schemas.microsoft.com/office/powerpoint/2010/main" val="2025242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stretch>
            <a:fillRect/>
          </a:stretch>
        </p:blipFill>
        <p:spPr>
          <a:xfrm>
            <a:off x="1097280" y="1468327"/>
            <a:ext cx="3614420" cy="3332803"/>
          </a:xfrm>
          <a:prstGeom prst="rect">
            <a:avLst/>
          </a:prstGeom>
        </p:spPr>
      </p:pic>
      <p:sp>
        <p:nvSpPr>
          <p:cNvPr id="4" name="Rectangle 3"/>
          <p:cNvSpPr/>
          <p:nvPr/>
        </p:nvSpPr>
        <p:spPr>
          <a:xfrm>
            <a:off x="5292021" y="2257566"/>
            <a:ext cx="4183518" cy="1754326"/>
          </a:xfrm>
          <a:prstGeom prst="rect">
            <a:avLst/>
          </a:prstGeom>
          <a:noFill/>
        </p:spPr>
        <p:txBody>
          <a:bodyPr wrap="none" lIns="91440" tIns="45720" rIns="91440" bIns="45720">
            <a:spAutoFit/>
          </a:bodyPr>
          <a:lstStyle/>
          <a:p>
            <a:pPr algn="ctr"/>
            <a:r>
              <a:rPr lang="en-U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 </a:t>
            </a:r>
          </a:p>
          <a:p>
            <a:pPr algn="ctr"/>
            <a:r>
              <a:rPr lang="en-US"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QUESTIONS??</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662100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pPr>
              <a:buFont typeface="Courier New" panose="02070309020205020404" pitchFamily="49" charset="0"/>
              <a:buChar char="o"/>
            </a:pPr>
            <a:r>
              <a:rPr lang="en-US" sz="4400" dirty="0" smtClean="0"/>
              <a:t>Definition</a:t>
            </a:r>
          </a:p>
          <a:p>
            <a:pPr>
              <a:buFont typeface="Courier New" panose="02070309020205020404" pitchFamily="49" charset="0"/>
              <a:buChar char="o"/>
            </a:pPr>
            <a:r>
              <a:rPr lang="en-US" sz="4400" dirty="0" smtClean="0"/>
              <a:t>Pathogenesis</a:t>
            </a:r>
          </a:p>
          <a:p>
            <a:pPr>
              <a:buFont typeface="Courier New" panose="02070309020205020404" pitchFamily="49" charset="0"/>
              <a:buChar char="o"/>
            </a:pPr>
            <a:r>
              <a:rPr lang="en-US" sz="4400" dirty="0" smtClean="0"/>
              <a:t>Management</a:t>
            </a:r>
          </a:p>
          <a:p>
            <a:pPr marL="0" indent="0">
              <a:buNone/>
            </a:pPr>
            <a:endParaRPr lang="en-US" sz="2400" dirty="0"/>
          </a:p>
        </p:txBody>
      </p:sp>
    </p:spTree>
    <p:extLst>
      <p:ext uri="{BB962C8B-B14F-4D97-AF65-F5344CB8AC3E}">
        <p14:creationId xmlns:p14="http://schemas.microsoft.com/office/powerpoint/2010/main" val="2656959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2800" dirty="0" smtClean="0"/>
              <a:t>Ascites is the most common complication of liver cirrhosis</a:t>
            </a:r>
          </a:p>
          <a:p>
            <a:pPr>
              <a:buFont typeface="Wingdings" panose="05000000000000000000" pitchFamily="2" charset="2"/>
              <a:buChar char="v"/>
            </a:pPr>
            <a:r>
              <a:rPr lang="en-US" sz="2800" dirty="0" smtClean="0"/>
              <a:t>It develops as a consequence of severe impairment of liver function and portal hypertension. </a:t>
            </a:r>
          </a:p>
          <a:p>
            <a:pPr>
              <a:buFont typeface="Wingdings" panose="05000000000000000000" pitchFamily="2" charset="2"/>
              <a:buChar char="v"/>
            </a:pPr>
            <a:r>
              <a:rPr lang="en-US" sz="2800" dirty="0" smtClean="0"/>
              <a:t>Ascites is seen in more than 50% of patients</a:t>
            </a:r>
            <a:r>
              <a:rPr lang="en-US" dirty="0" smtClean="0"/>
              <a:t>.</a:t>
            </a:r>
          </a:p>
          <a:p>
            <a:pPr>
              <a:buFont typeface="Wingdings" panose="05000000000000000000" pitchFamily="2" charset="2"/>
              <a:buChar char="v"/>
            </a:pPr>
            <a:r>
              <a:rPr lang="en-US" sz="2800" dirty="0" smtClean="0"/>
              <a:t>The rate of development of ascites is 5-10% per year in patients with compensated cirrhosis and the 5 year mortality increases to about 50%</a:t>
            </a:r>
            <a:endParaRPr lang="en-US" sz="2800" dirty="0"/>
          </a:p>
        </p:txBody>
      </p:sp>
    </p:spTree>
    <p:extLst>
      <p:ext uri="{BB962C8B-B14F-4D97-AF65-F5344CB8AC3E}">
        <p14:creationId xmlns:p14="http://schemas.microsoft.com/office/powerpoint/2010/main" val="3583970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97281" y="286603"/>
            <a:ext cx="9915276" cy="5849154"/>
          </a:xfrm>
          <a:prstGeom prst="rect">
            <a:avLst/>
          </a:prstGeom>
        </p:spPr>
      </p:pic>
    </p:spTree>
    <p:extLst>
      <p:ext uri="{BB962C8B-B14F-4D97-AF65-F5344CB8AC3E}">
        <p14:creationId xmlns:p14="http://schemas.microsoft.com/office/powerpoint/2010/main" val="2484235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800" b="1" dirty="0" smtClean="0"/>
              <a:t>Refractory ascites </a:t>
            </a:r>
            <a:r>
              <a:rPr lang="en-US" sz="2800" dirty="0" smtClean="0"/>
              <a:t>– Ascites that cannot be mobilized or early recurrence of which cannot be satisfactorily prevented by intensive diuretic therapy. </a:t>
            </a:r>
          </a:p>
          <a:p>
            <a:pPr>
              <a:buFont typeface="Wingdings" panose="05000000000000000000" pitchFamily="2" charset="2"/>
              <a:buChar char="v"/>
            </a:pPr>
            <a:r>
              <a:rPr lang="en-US" sz="2800" b="1" dirty="0" smtClean="0"/>
              <a:t>Diuretic resistant ascites </a:t>
            </a:r>
            <a:r>
              <a:rPr lang="en-US" sz="2800" dirty="0" smtClean="0"/>
              <a:t>– Ascites that cannot be mobilized or early recurrence of which cannot be prevented because of a lack response to sodium restriction and diuretic treatment. </a:t>
            </a:r>
          </a:p>
          <a:p>
            <a:pPr>
              <a:buFont typeface="Wingdings" panose="05000000000000000000" pitchFamily="2" charset="2"/>
              <a:buChar char="v"/>
            </a:pPr>
            <a:r>
              <a:rPr lang="en-US" sz="2800" b="1" dirty="0" smtClean="0"/>
              <a:t>Diuretic intractable ascites </a:t>
            </a:r>
            <a:r>
              <a:rPr lang="en-US" sz="2800" dirty="0" smtClean="0"/>
              <a:t>– Ascites that cannot be mobilized or the early recurrence of which cannot be prevented because of development of diuretic induced complications </a:t>
            </a:r>
          </a:p>
        </p:txBody>
      </p:sp>
    </p:spTree>
    <p:extLst>
      <p:ext uri="{BB962C8B-B14F-4D97-AF65-F5344CB8AC3E}">
        <p14:creationId xmlns:p14="http://schemas.microsoft.com/office/powerpoint/2010/main" val="1216294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26232012"/>
              </p:ext>
            </p:extLst>
          </p:nvPr>
        </p:nvGraphicFramePr>
        <p:xfrm>
          <a:off x="1097280" y="286603"/>
          <a:ext cx="10058400" cy="5150192"/>
        </p:xfrm>
        <a:graphic>
          <a:graphicData uri="http://schemas.openxmlformats.org/drawingml/2006/table">
            <a:tbl>
              <a:tblPr/>
              <a:tblGrid>
                <a:gridCol w="5029200">
                  <a:extLst>
                    <a:ext uri="{9D8B030D-6E8A-4147-A177-3AD203B41FA5}">
                      <a16:colId xmlns:a16="http://schemas.microsoft.com/office/drawing/2014/main" val="268461179"/>
                    </a:ext>
                  </a:extLst>
                </a:gridCol>
                <a:gridCol w="5029200">
                  <a:extLst>
                    <a:ext uri="{9D8B030D-6E8A-4147-A177-3AD203B41FA5}">
                      <a16:colId xmlns:a16="http://schemas.microsoft.com/office/drawing/2014/main" val="2648237651"/>
                    </a:ext>
                  </a:extLst>
                </a:gridCol>
              </a:tblGrid>
              <a:tr h="679683">
                <a:tc>
                  <a:txBody>
                    <a:bodyPr/>
                    <a:lstStyle/>
                    <a:p>
                      <a:pPr algn="l"/>
                      <a:r>
                        <a:rPr lang="en-US" sz="1600" b="0" dirty="0">
                          <a:effectLst/>
                        </a:rPr>
                        <a:t>1. Treatment duration</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Patients must be on intensive diuretic therapy (spironolactone 400mg/day and furosemide 160mg/day) for at least 1week and on a salt-restricted diet of less than 90mmol/day</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2937889982"/>
                  </a:ext>
                </a:extLst>
              </a:tr>
              <a:tr h="365983">
                <a:tc>
                  <a:txBody>
                    <a:bodyPr/>
                    <a:lstStyle/>
                    <a:p>
                      <a:pPr algn="l"/>
                      <a:r>
                        <a:rPr lang="en-US" sz="1600" b="0" dirty="0">
                          <a:effectLst/>
                        </a:rPr>
                        <a:t>2. Lack of response</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Mean weight loss of &lt;0.8kg over 4days and urinary sodium output less than the sodium intake</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4220695124"/>
                  </a:ext>
                </a:extLst>
              </a:tr>
              <a:tr h="365983">
                <a:tc>
                  <a:txBody>
                    <a:bodyPr/>
                    <a:lstStyle/>
                    <a:p>
                      <a:pPr algn="l"/>
                      <a:r>
                        <a:rPr lang="en-US" sz="1600" b="0" dirty="0">
                          <a:effectLst/>
                        </a:rPr>
                        <a:t>3. Early ascites recurrence</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Reappearance of grade 2 or 3 ascites within 4weeks of initial mobilization</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2675477742"/>
                  </a:ext>
                </a:extLst>
              </a:tr>
              <a:tr h="522833">
                <a:tc>
                  <a:txBody>
                    <a:bodyPr/>
                    <a:lstStyle/>
                    <a:p>
                      <a:pPr algn="l"/>
                      <a:r>
                        <a:rPr lang="en-US" sz="1600" b="0" dirty="0">
                          <a:effectLst/>
                        </a:rPr>
                        <a:t>4. Diuretic-induced complications</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Diuretic-induced hepatic encephalopathy is the development of encephalopathy in the absence of any other precipitating factor</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3711738072"/>
                  </a:ext>
                </a:extLst>
              </a:tr>
              <a:tr h="679683">
                <a:tc>
                  <a:txBody>
                    <a:bodyPr/>
                    <a:lstStyle/>
                    <a:p>
                      <a:pPr algn="l"/>
                      <a:r>
                        <a:rPr lang="en-US" sz="800" b="0" dirty="0">
                          <a:effectLst/>
                        </a:rPr>
                        <a:t> </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Diuretic-induced renal impairment is an increase of serum creatinine by &gt;100% to a value &gt;2mg/dl (177μmol/L) in patients with ascites responding to treatment</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1476894320"/>
                  </a:ext>
                </a:extLst>
              </a:tr>
              <a:tr h="522833">
                <a:tc>
                  <a:txBody>
                    <a:bodyPr/>
                    <a:lstStyle/>
                    <a:p>
                      <a:pPr algn="l"/>
                      <a:r>
                        <a:rPr lang="en-US" sz="800" b="0" dirty="0">
                          <a:effectLst/>
                        </a:rPr>
                        <a:t> </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Diuretic-induced hyponatremia is defined as a decrease of serum sodium by &gt;10mmol/L to a serum sodium of &lt;125mmol/L</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2515321941"/>
                  </a:ext>
                </a:extLst>
              </a:tr>
              <a:tr h="522833">
                <a:tc>
                  <a:txBody>
                    <a:bodyPr/>
                    <a:lstStyle/>
                    <a:p>
                      <a:pPr algn="l"/>
                      <a:r>
                        <a:rPr lang="en-US" sz="800" b="0">
                          <a:effectLst/>
                        </a:rPr>
                        <a:t> </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tc>
                  <a:txBody>
                    <a:bodyPr/>
                    <a:lstStyle/>
                    <a:p>
                      <a:pPr algn="l"/>
                      <a:r>
                        <a:rPr lang="en-US" sz="1600" b="0" dirty="0">
                          <a:effectLst/>
                        </a:rPr>
                        <a:t>Diuretic-induced hypo- or hyperkalemia is defined as a change in serum potassium to &lt;3mmol/L or &gt;6mmol/L despite appropriate measures</a:t>
                      </a:r>
                    </a:p>
                  </a:txBody>
                  <a:tcPr marL="39056" marR="39056" marT="19528" marB="19528" anchor="ctr">
                    <a:lnL w="9525" cap="flat" cmpd="sng" algn="ctr">
                      <a:solidFill>
                        <a:srgbClr val="F5F5F5"/>
                      </a:solidFill>
                      <a:prstDash val="solid"/>
                      <a:round/>
                      <a:headEnd type="none" w="med" len="med"/>
                      <a:tailEnd type="none" w="med" len="med"/>
                    </a:lnL>
                    <a:lnR w="9525" cap="flat" cmpd="sng" algn="ctr">
                      <a:solidFill>
                        <a:srgbClr val="F5F5F5"/>
                      </a:solidFill>
                      <a:prstDash val="solid"/>
                      <a:round/>
                      <a:headEnd type="none" w="med" len="med"/>
                      <a:tailEnd type="none" w="med" len="med"/>
                    </a:lnR>
                    <a:lnT w="9525" cap="flat" cmpd="sng" algn="ctr">
                      <a:solidFill>
                        <a:srgbClr val="F5F5F5"/>
                      </a:solidFill>
                      <a:prstDash val="solid"/>
                      <a:round/>
                      <a:headEnd type="none" w="med" len="med"/>
                      <a:tailEnd type="none" w="med" len="med"/>
                    </a:lnT>
                    <a:lnB w="9525" cap="flat" cmpd="sng" algn="ctr">
                      <a:solidFill>
                        <a:srgbClr val="F5F5F5"/>
                      </a:solidFill>
                      <a:prstDash val="solid"/>
                      <a:round/>
                      <a:headEnd type="none" w="med" len="med"/>
                      <a:tailEnd type="none" w="med" len="med"/>
                    </a:lnB>
                    <a:solidFill>
                      <a:srgbClr val="FFFFFF"/>
                    </a:solidFill>
                  </a:tcPr>
                </a:tc>
                <a:extLst>
                  <a:ext uri="{0D108BD9-81ED-4DB2-BD59-A6C34878D82A}">
                    <a16:rowId xmlns:a16="http://schemas.microsoft.com/office/drawing/2014/main" val="3707028804"/>
                  </a:ext>
                </a:extLst>
              </a:tr>
            </a:tbl>
          </a:graphicData>
        </a:graphic>
      </p:graphicFrame>
    </p:spTree>
    <p:extLst>
      <p:ext uri="{BB962C8B-B14F-4D97-AF65-F5344CB8AC3E}">
        <p14:creationId xmlns:p14="http://schemas.microsoft.com/office/powerpoint/2010/main" val="3775231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v"/>
            </a:pPr>
            <a:r>
              <a:rPr lang="en-US" sz="2400" b="1" dirty="0" smtClean="0"/>
              <a:t>Large volume paracentesis </a:t>
            </a:r>
          </a:p>
          <a:p>
            <a:pPr lvl="8">
              <a:buFont typeface="Wingdings" panose="05000000000000000000" pitchFamily="2" charset="2"/>
              <a:buChar char="§"/>
            </a:pPr>
            <a:r>
              <a:rPr lang="en-US" sz="2000" dirty="0" smtClean="0"/>
              <a:t>This is an effective and safe therapy for refractory ascites with concurrent administration of albumin. </a:t>
            </a:r>
          </a:p>
          <a:p>
            <a:pPr lvl="8">
              <a:buFont typeface="Wingdings" panose="05000000000000000000" pitchFamily="2" charset="2"/>
              <a:buChar char="§"/>
            </a:pPr>
            <a:r>
              <a:rPr lang="en-US" sz="2000" dirty="0" smtClean="0"/>
              <a:t>Beta blockers are discontinued during large volume paracentesis</a:t>
            </a:r>
          </a:p>
          <a:p>
            <a:pPr lvl="8">
              <a:buFont typeface="Wingdings" panose="05000000000000000000" pitchFamily="2" charset="2"/>
              <a:buChar char="§"/>
            </a:pPr>
            <a:r>
              <a:rPr lang="en-US" sz="2000" dirty="0" smtClean="0"/>
              <a:t>It achieves a marked reduction of intra abdominal, intrathoracic and pulmonary pressures with a rapid decline in the portal pressure without any renal and hepatic dysfunction. </a:t>
            </a:r>
          </a:p>
          <a:p>
            <a:pPr lvl="8">
              <a:buFont typeface="Wingdings" panose="05000000000000000000" pitchFamily="2" charset="2"/>
              <a:buChar char="§"/>
            </a:pPr>
            <a:r>
              <a:rPr lang="en-US" sz="2000" dirty="0"/>
              <a:t>LVP combined with infusion of albumin is more effective than diuretics and significantly shortens the duration of hospital stay.</a:t>
            </a:r>
          </a:p>
          <a:p>
            <a:pPr lvl="8">
              <a:buFont typeface="Wingdings" panose="05000000000000000000" pitchFamily="2" charset="2"/>
              <a:buChar char="§"/>
            </a:pPr>
            <a:r>
              <a:rPr lang="en-US" sz="2000" dirty="0"/>
              <a:t>LVP plus albumin is safer than diuretics, the frequency of hyponatremia, renal impairment, and hepatic encephalopathy being lower in patients treated with LVP than in those with diuretics, in the majority of studies. </a:t>
            </a:r>
          </a:p>
          <a:p>
            <a:pPr lvl="8">
              <a:buFont typeface="Wingdings" panose="05000000000000000000" pitchFamily="2" charset="2"/>
              <a:buChar char="§"/>
            </a:pPr>
            <a:r>
              <a:rPr lang="en-US" sz="2000" dirty="0"/>
              <a:t>LVP is a safe procedure and the risk of local complications, such as hemorrhage or bowel perforation is extremely low</a:t>
            </a:r>
          </a:p>
          <a:p>
            <a:pPr lvl="3">
              <a:buFont typeface="Wingdings" panose="05000000000000000000" pitchFamily="2" charset="2"/>
              <a:buChar char="§"/>
            </a:pPr>
            <a:endParaRPr lang="en-US" dirty="0"/>
          </a:p>
          <a:p>
            <a:pPr lvl="8">
              <a:buFont typeface="Wingdings" panose="05000000000000000000" pitchFamily="2" charset="2"/>
              <a:buChar char="§"/>
            </a:pPr>
            <a:endParaRPr lang="en-US" sz="2400" dirty="0" smtClean="0"/>
          </a:p>
          <a:p>
            <a:pPr lvl="8">
              <a:buFont typeface="Wingdings" panose="05000000000000000000" pitchFamily="2" charset="2"/>
              <a:buChar char="§"/>
            </a:pPr>
            <a:endParaRPr lang="en-US" sz="2400" dirty="0" smtClean="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1894896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3">
              <a:buFont typeface="Wingdings" panose="05000000000000000000" pitchFamily="2" charset="2"/>
              <a:buChar char="§"/>
            </a:pPr>
            <a:r>
              <a:rPr lang="en-US" sz="2400" dirty="0"/>
              <a:t>The removal of large volumes of </a:t>
            </a:r>
            <a:r>
              <a:rPr lang="en-US" sz="2400" dirty="0" err="1"/>
              <a:t>ascitic</a:t>
            </a:r>
            <a:r>
              <a:rPr lang="en-US" sz="2400" dirty="0"/>
              <a:t> fluid is associated with circulatory dysfunction characterized by a reduction of effective blood volume, a condition known as post-paracentesis circulatory dysfunction (PPCD</a:t>
            </a:r>
            <a:r>
              <a:rPr lang="en-US" sz="2400" dirty="0" smtClean="0"/>
              <a:t>)</a:t>
            </a:r>
          </a:p>
          <a:p>
            <a:pPr lvl="3">
              <a:buFont typeface="Wingdings" panose="05000000000000000000" pitchFamily="2" charset="2"/>
              <a:buChar char="§"/>
            </a:pPr>
            <a:r>
              <a:rPr lang="en-US" sz="2400" dirty="0"/>
              <a:t>C</a:t>
            </a:r>
            <a:r>
              <a:rPr lang="en-US" sz="2400" dirty="0" smtClean="0"/>
              <a:t>irculatory </a:t>
            </a:r>
            <a:r>
              <a:rPr lang="en-US" sz="2400" dirty="0"/>
              <a:t>dysfunction is associated with rapid re-accumulation of </a:t>
            </a:r>
            <a:r>
              <a:rPr lang="en-US" sz="2400" dirty="0" smtClean="0"/>
              <a:t>ascites.</a:t>
            </a:r>
          </a:p>
          <a:p>
            <a:pPr lvl="3">
              <a:buFont typeface="Wingdings" panose="05000000000000000000" pitchFamily="2" charset="2"/>
              <a:buChar char="§"/>
            </a:pPr>
            <a:r>
              <a:rPr lang="en-US" sz="2400" dirty="0" smtClean="0"/>
              <a:t>Approximately </a:t>
            </a:r>
            <a:r>
              <a:rPr lang="en-US" sz="2400" dirty="0"/>
              <a:t>20% of these patients develop HRS and/or water retention leading to </a:t>
            </a:r>
            <a:r>
              <a:rPr lang="en-US" sz="2400" dirty="0" err="1"/>
              <a:t>dilutional</a:t>
            </a:r>
            <a:r>
              <a:rPr lang="en-US" sz="2400" dirty="0"/>
              <a:t> </a:t>
            </a:r>
            <a:r>
              <a:rPr lang="en-US" sz="2400" dirty="0" smtClean="0"/>
              <a:t>hyponatremia. </a:t>
            </a:r>
          </a:p>
          <a:p>
            <a:pPr lvl="3">
              <a:buFont typeface="Wingdings" panose="05000000000000000000" pitchFamily="2" charset="2"/>
              <a:buChar char="§"/>
            </a:pPr>
            <a:r>
              <a:rPr lang="en-US" sz="2400" dirty="0"/>
              <a:t>P</a:t>
            </a:r>
            <a:r>
              <a:rPr lang="en-US" sz="2400" dirty="0" smtClean="0"/>
              <a:t>ortal </a:t>
            </a:r>
            <a:r>
              <a:rPr lang="en-US" sz="2400" dirty="0"/>
              <a:t>pressure increases in patients developing circulatory dysfunction after LVP, probably owing to an increased intrahepatic resistance due to the action of vasoconstrictor systems on the hepatic vascular </a:t>
            </a:r>
            <a:r>
              <a:rPr lang="en-US" sz="2400" dirty="0" smtClean="0"/>
              <a:t>bed. </a:t>
            </a:r>
          </a:p>
          <a:p>
            <a:pPr lvl="3">
              <a:buFont typeface="Wingdings" panose="05000000000000000000" pitchFamily="2" charset="2"/>
              <a:buChar char="§"/>
            </a:pPr>
            <a:r>
              <a:rPr lang="en-US" sz="2400" dirty="0" smtClean="0"/>
              <a:t>Finally</a:t>
            </a:r>
            <a:r>
              <a:rPr lang="en-US" sz="2400" dirty="0"/>
              <a:t>, the development of circulatory dysfunction is associated with shortened </a:t>
            </a:r>
            <a:r>
              <a:rPr lang="en-US" sz="2400" dirty="0" smtClean="0"/>
              <a:t>survival</a:t>
            </a:r>
            <a:r>
              <a:rPr lang="en-US" sz="2400" dirty="0"/>
              <a:t>.</a:t>
            </a:r>
          </a:p>
        </p:txBody>
      </p:sp>
    </p:spTree>
    <p:extLst>
      <p:ext uri="{BB962C8B-B14F-4D97-AF65-F5344CB8AC3E}">
        <p14:creationId xmlns:p14="http://schemas.microsoft.com/office/powerpoint/2010/main" val="3863808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Indwelling peritoneal catheter-</a:t>
            </a:r>
            <a:r>
              <a:rPr lang="en-US" dirty="0" err="1" smtClean="0"/>
              <a:t>Pleurx</a:t>
            </a:r>
            <a:r>
              <a:rPr lang="en-US" dirty="0" smtClean="0"/>
              <a:t> drain system.</a:t>
            </a:r>
            <a:endParaRPr lang="en-US" dirty="0"/>
          </a:p>
        </p:txBody>
      </p:sp>
      <p:pic>
        <p:nvPicPr>
          <p:cNvPr id="6" name="Content Placeholder 5"/>
          <p:cNvPicPr>
            <a:picLocks noGrp="1" noChangeAspect="1"/>
          </p:cNvPicPr>
          <p:nvPr>
            <p:ph idx="1"/>
          </p:nvPr>
        </p:nvPicPr>
        <p:blipFill>
          <a:blip r:embed="rId2"/>
          <a:stretch>
            <a:fillRect/>
          </a:stretch>
        </p:blipFill>
        <p:spPr>
          <a:xfrm>
            <a:off x="2261870" y="1737360"/>
            <a:ext cx="7729219" cy="4485640"/>
          </a:xfrm>
          <a:prstGeom prst="rect">
            <a:avLst/>
          </a:prstGeom>
        </p:spPr>
      </p:pic>
    </p:spTree>
    <p:extLst>
      <p:ext uri="{BB962C8B-B14F-4D97-AF65-F5344CB8AC3E}">
        <p14:creationId xmlns:p14="http://schemas.microsoft.com/office/powerpoint/2010/main" val="2159102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419</TotalTime>
  <Words>992</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Calibri Light</vt:lpstr>
      <vt:lpstr>Courier New</vt:lpstr>
      <vt:lpstr>Wingdings</vt:lpstr>
      <vt:lpstr>Retrospect</vt:lpstr>
      <vt:lpstr>MANAGEMENT OF REFRACTORY ASCITES</vt:lpstr>
      <vt:lpstr>OUTLINE</vt:lpstr>
      <vt:lpstr>PowerPoint Presentation</vt:lpstr>
      <vt:lpstr>PowerPoint Presentation</vt:lpstr>
      <vt:lpstr>PowerPoint Presentation</vt:lpstr>
      <vt:lpstr>PowerPoint Presentation</vt:lpstr>
      <vt:lpstr>Management</vt:lpstr>
      <vt:lpstr>PowerPoint Presentation</vt:lpstr>
      <vt:lpstr>Indwelling peritoneal catheter-Pleurx drain system.</vt:lpstr>
      <vt:lpstr>PowerPoint Presentation</vt:lpstr>
      <vt:lpstr>PowerPoint Presentation</vt:lpstr>
      <vt:lpstr>PowerPoint Presentation</vt:lpstr>
      <vt:lpstr>PowerPoint Presentation</vt:lpstr>
      <vt:lpstr>PowerPoint Presentation</vt:lpstr>
      <vt:lpstr>New medical therapy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OF REFRACTORY ASCITES</dc:title>
  <dc:creator>user</dc:creator>
  <cp:lastModifiedBy>user</cp:lastModifiedBy>
  <cp:revision>18</cp:revision>
  <dcterms:created xsi:type="dcterms:W3CDTF">2025-11-05T14:16:05Z</dcterms:created>
  <dcterms:modified xsi:type="dcterms:W3CDTF">2025-11-13T20:06:26Z</dcterms:modified>
</cp:coreProperties>
</file>